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</p:sldMasterIdLst>
  <p:sldIdLst>
    <p:sldId id="256" r:id="rId3"/>
    <p:sldId id="270" r:id="rId4"/>
    <p:sldId id="274" r:id="rId5"/>
    <p:sldId id="262" r:id="rId6"/>
    <p:sldId id="272" r:id="rId7"/>
    <p:sldId id="271" r:id="rId8"/>
    <p:sldId id="258" r:id="rId9"/>
    <p:sldId id="275" r:id="rId10"/>
    <p:sldId id="276" r:id="rId11"/>
    <p:sldId id="277" r:id="rId12"/>
    <p:sldId id="278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8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7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4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2EB93-D742-44E9-A26F-1CC1DC60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CB7572-4062-4E92-BF5D-9EC9C463E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25DCE-0081-4599-A80A-979864C3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A3CB8-DE8F-4CEF-B630-369A5284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DB17F-3D41-41BB-8ABE-6EDB6058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FC807-CA15-4928-B4B2-EDC5CBF5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5F2BDB-92D7-4F1F-BB92-7F971DD6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E6EF3-8116-4B75-8FD2-F81D5C8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FCD4C-EFC5-4D8E-8341-48357A5C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17FD1-FF1D-4F4F-99CB-99FBDCEA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402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4DBC2-7812-4565-9974-709A05E4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7245B-9AEA-4979-92DC-535F6B4F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477A5D-B92D-417F-8304-022B94CE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25B1CF-7A00-4BD9-8916-D758C430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A4935-5792-4097-B6D6-9DAC3542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93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12B20-F3F2-4751-A84D-D21393DA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EE0ED-AF4B-4827-9046-805C37948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C5875-93FD-4B0A-9605-C3CF0FA50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54B6B1-2A26-4C6C-987A-A987BF16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D860A6-BBA3-4B48-9174-01B7B405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4704A-1B22-4C25-9556-E742E887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26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6793B-A9B5-46F5-989D-9930DE34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54A1C-2ABA-4A7A-8364-7C4000B3C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ED1126-8954-4044-A89B-921F09B0E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3E8512-4AB2-4BA6-993F-D96A7B11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47A08B-9A16-4A82-BE33-3E187F1B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CEB964-0694-43AB-BBF1-AF7DAD57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4396AD-0C7B-4216-8A23-021280A7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C0E2B3-E14A-4515-9CC1-ED14C932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173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3E136-39C2-4EAE-B335-4E674C50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4B568-D6CA-437F-B3D3-3CA643BD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29082-D95C-4586-92DF-B65A069E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1D902-814E-4119-A7AC-091B96C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239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E086C8-5527-43CC-A4B5-8D29EC8C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77483-169F-4A76-93E7-0B45C22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6D6C03-5C66-456F-8E7C-E16D186D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818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A6B3-31F1-457C-A539-DED9FDAA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36750-39E1-4D6B-8163-88489E5B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D3E23-A9A2-44B7-A154-262B819CF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137F46-E697-485A-87B4-C3497991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67B6-E073-46E3-B93D-ADA4A3F0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0AABB-6F69-4ED1-B5B3-38BE1BD1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569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84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57B4-5EAB-4DB2-9B20-AC490E2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03339D-F713-4274-9A32-9766C07FB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B3FBB7-35F7-4E50-B4C3-0FA759582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E6BF65-0579-48F6-9E46-627D51EB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FE9773-E51A-4EA0-93A1-210DC0A2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6C5B11-A79A-45B1-96AC-4201F464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857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0FCF4-2F5A-4B59-B1D4-DEA41978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BB1057-26BA-4AE2-832E-E3F3C2A7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73AD06-007D-4A35-98F5-109DC8EA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5611D-84D0-49C4-B4AF-57FE232F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D639D-575F-4479-9647-7021745E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3469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CFD9CF0-6582-4380-BC99-AA6917C05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69FD08-3DF7-42BC-9535-EF7C255DA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40154-FA5F-4723-AE67-B802E575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2A2C8-D60D-414A-BADD-26DF40EF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61DEB-158C-49FD-BAED-50B7BB9F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1/7/22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06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6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1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8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83B101-9198-4041-9C38-03173761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EEB1E8-E5A3-4B20-A3A4-0EAF021A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A03A52-B228-4EA0-B03C-2992C5594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1/7/22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F44D5-605E-45DE-A0C5-0CBECFA0B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0F76E-E0DD-4108-B1C8-8C5DE4323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3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344" y="2225105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 LOCALIZATION IN WISAR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Intermediate Results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612C4B-6070-46CB-9AAA-CF4A09E99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0631" y="4352009"/>
            <a:ext cx="7340048" cy="3189233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C9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Nikolas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Boldis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Daniel Deutsch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Lisa Schneckenreiter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Uta Wagner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BADED-0653-48C3-948F-EF4FA08C01F2}"/>
              </a:ext>
            </a:extLst>
          </p:cNvPr>
          <p:cNvSpPr txBox="1"/>
          <p:nvPr/>
        </p:nvSpPr>
        <p:spPr>
          <a:xfrm>
            <a:off x="4324424" y="5386388"/>
            <a:ext cx="48600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400" dirty="0"/>
              <a:t>UE Computer Vision</a:t>
            </a:r>
          </a:p>
          <a:p>
            <a:pPr algn="r">
              <a:spcAft>
                <a:spcPts val="600"/>
              </a:spcAft>
            </a:pPr>
            <a:r>
              <a:rPr lang="de-AT" sz="1400" dirty="0"/>
              <a:t>12th </a:t>
            </a:r>
            <a:r>
              <a:rPr lang="de-AT" sz="1400" dirty="0" err="1"/>
              <a:t>January</a:t>
            </a:r>
            <a:r>
              <a:rPr lang="de-AT" sz="1400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559353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 err="1"/>
              <a:t>Adapting</a:t>
            </a:r>
            <a:r>
              <a:rPr lang="de-AT" sz="2400" dirty="0"/>
              <a:t> </a:t>
            </a:r>
            <a:r>
              <a:rPr lang="de-AT" sz="2400" dirty="0" err="1"/>
              <a:t>threshold</a:t>
            </a:r>
            <a:r>
              <a:rPr lang="de-AT" sz="2400" dirty="0"/>
              <a:t> </a:t>
            </a: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dirty="0" err="1"/>
              <a:t>finding</a:t>
            </a:r>
            <a:r>
              <a:rPr lang="de-AT" sz="2400" dirty="0"/>
              <a:t> </a:t>
            </a:r>
            <a:r>
              <a:rPr lang="de-AT" sz="2400" dirty="0" err="1"/>
              <a:t>what</a:t>
            </a:r>
            <a:r>
              <a:rPr lang="de-AT" sz="2400" dirty="0"/>
              <a:t> </a:t>
            </a:r>
            <a:r>
              <a:rPr lang="de-AT" sz="2400" dirty="0" err="1"/>
              <a:t>amount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difference</a:t>
            </a:r>
            <a:r>
              <a:rPr lang="de-AT" sz="2400" dirty="0"/>
              <a:t> </a:t>
            </a:r>
            <a:r>
              <a:rPr lang="de-AT" sz="2400" dirty="0" err="1"/>
              <a:t>is</a:t>
            </a:r>
            <a:r>
              <a:rPr lang="de-AT" sz="2400" dirty="0"/>
              <a:t> </a:t>
            </a:r>
            <a:r>
              <a:rPr lang="de-AT" sz="2400" dirty="0" err="1"/>
              <a:t>enought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declare</a:t>
            </a:r>
            <a:r>
              <a:rPr lang="de-AT" sz="2400" dirty="0"/>
              <a:t> an </a:t>
            </a:r>
            <a:r>
              <a:rPr lang="de-AT" sz="2400" dirty="0" err="1"/>
              <a:t>anomaly</a:t>
            </a:r>
            <a:endParaRPr lang="de-AT" sz="2400" dirty="0"/>
          </a:p>
          <a:p>
            <a:r>
              <a:rPr lang="de-AT" sz="2400" dirty="0" err="1"/>
              <a:t>OpenCV</a:t>
            </a:r>
            <a:r>
              <a:rPr lang="de-AT" sz="2400" dirty="0"/>
              <a:t> </a:t>
            </a:r>
            <a:r>
              <a:rPr lang="de-AT" sz="2400" dirty="0" err="1"/>
              <a:t>Thresholds</a:t>
            </a:r>
            <a:r>
              <a:rPr lang="de-AT" sz="2400" dirty="0"/>
              <a:t>: </a:t>
            </a:r>
          </a:p>
          <a:p>
            <a:endParaRPr lang="de-AT" sz="24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C0657-565E-CD46-B390-E3BC1EAF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" y="2673049"/>
            <a:ext cx="3299171" cy="328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86F1BB-5190-C540-A1D6-B6BF1F14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621" y="2659025"/>
            <a:ext cx="3317737" cy="328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EA816-17F6-CC4A-927B-7318EADFF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792" y="2673049"/>
            <a:ext cx="3324259" cy="3286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660270-5364-D848-9AAD-15D49E7C2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691" y="256387"/>
            <a:ext cx="4937224" cy="23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3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/>
              <a:t>Feed </a:t>
            </a:r>
            <a:r>
              <a:rPr lang="de-AT" sz="2400" dirty="0" err="1"/>
              <a:t>autoencoder</a:t>
            </a:r>
            <a:r>
              <a:rPr lang="de-AT" sz="2400" dirty="0"/>
              <a:t> </a:t>
            </a:r>
            <a:r>
              <a:rPr lang="de-AT" sz="2400" dirty="0" err="1"/>
              <a:t>the</a:t>
            </a:r>
            <a:r>
              <a:rPr lang="de-AT" sz="2400" dirty="0"/>
              <a:t> </a:t>
            </a:r>
            <a:r>
              <a:rPr lang="de-AT" sz="2400" dirty="0" err="1"/>
              <a:t>enhanced</a:t>
            </a:r>
            <a:r>
              <a:rPr lang="de-AT" sz="2400" dirty="0"/>
              <a:t> </a:t>
            </a:r>
            <a:r>
              <a:rPr lang="de-AT" sz="2400" dirty="0" err="1"/>
              <a:t>pre-processed</a:t>
            </a:r>
            <a:r>
              <a:rPr lang="de-AT" sz="2400" dirty="0"/>
              <a:t> </a:t>
            </a:r>
            <a:r>
              <a:rPr lang="de-AT" sz="2400" dirty="0" err="1"/>
              <a:t>images</a:t>
            </a:r>
            <a:r>
              <a:rPr lang="de-AT" sz="2400" dirty="0"/>
              <a:t> </a:t>
            </a:r>
            <a:r>
              <a:rPr lang="de-AT" sz="2400" dirty="0" err="1"/>
              <a:t>and</a:t>
            </a:r>
            <a:r>
              <a:rPr lang="de-AT" sz="2400" dirty="0"/>
              <a:t> </a:t>
            </a:r>
            <a:r>
              <a:rPr lang="de-AT" sz="2400" dirty="0" err="1"/>
              <a:t>see</a:t>
            </a:r>
            <a:r>
              <a:rPr lang="de-AT" sz="2400" dirty="0"/>
              <a:t> </a:t>
            </a:r>
            <a:r>
              <a:rPr lang="de-AT" sz="2400" dirty="0" err="1"/>
              <a:t>differences</a:t>
            </a:r>
            <a:endParaRPr lang="de-AT" sz="2400" dirty="0"/>
          </a:p>
          <a:p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function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draw</a:t>
            </a:r>
            <a:r>
              <a:rPr lang="de-AT" sz="2400" dirty="0"/>
              <a:t> </a:t>
            </a:r>
            <a:r>
              <a:rPr lang="de-AT" sz="2400" dirty="0" err="1"/>
              <a:t>rectangles</a:t>
            </a:r>
            <a:r>
              <a:rPr lang="de-AT" sz="2400" dirty="0"/>
              <a:t> </a:t>
            </a: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dirty="0" err="1"/>
              <a:t>evaluation</a:t>
            </a:r>
            <a:r>
              <a:rPr lang="de-AT" sz="2400" dirty="0"/>
              <a:t> </a:t>
            </a:r>
            <a:r>
              <a:rPr lang="de-AT" sz="2400" dirty="0" err="1"/>
              <a:t>script</a:t>
            </a:r>
            <a:endParaRPr lang="de-AT" sz="2400" dirty="0"/>
          </a:p>
          <a:p>
            <a:r>
              <a:rPr lang="de-AT" sz="2400" dirty="0"/>
              <a:t>Fine tune</a:t>
            </a:r>
          </a:p>
          <a:p>
            <a:endParaRPr lang="de-AT" sz="24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632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374" y="2603473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7859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11" name="Titel 5">
            <a:extLst>
              <a:ext uri="{FF2B5EF4-FFF2-40B4-BE49-F238E27FC236}">
                <a16:creationId xmlns:a16="http://schemas.microsoft.com/office/drawing/2014/main" id="{A4FF2DE8-8CED-4426-B4EC-A646380E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Main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2530-1CA2-0847-B53B-C017F142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351338"/>
          </a:xfrm>
        </p:spPr>
        <p:txBody>
          <a:bodyPr/>
          <a:lstStyle/>
          <a:p>
            <a:r>
              <a:rPr lang="en-AT" dirty="0"/>
              <a:t>Further preprocessing</a:t>
            </a:r>
          </a:p>
          <a:p>
            <a:pPr lvl="1"/>
            <a:r>
              <a:rPr lang="en-AT" dirty="0"/>
              <a:t>More cropping and warping</a:t>
            </a:r>
          </a:p>
          <a:p>
            <a:pPr lvl="1"/>
            <a:r>
              <a:rPr lang="en-AT" dirty="0"/>
              <a:t>Playing with extracting color channels</a:t>
            </a:r>
          </a:p>
          <a:p>
            <a:pPr lvl="1"/>
            <a:r>
              <a:rPr lang="en-AT" dirty="0"/>
              <a:t>Plotting variance</a:t>
            </a:r>
          </a:p>
          <a:p>
            <a:pPr lvl="1"/>
            <a:r>
              <a:rPr lang="en-AT" dirty="0"/>
              <a:t>Plotting SSIM Differences</a:t>
            </a:r>
          </a:p>
          <a:p>
            <a:pPr lvl="1"/>
            <a:endParaRPr lang="en-AT" dirty="0"/>
          </a:p>
          <a:p>
            <a:r>
              <a:rPr lang="en-AT" dirty="0"/>
              <a:t>Further work an autoencoder</a:t>
            </a:r>
          </a:p>
          <a:p>
            <a:pPr lvl="1"/>
            <a:r>
              <a:rPr lang="en-AT" dirty="0"/>
              <a:t>Fixing dataloaders</a:t>
            </a:r>
          </a:p>
          <a:p>
            <a:pPr lvl="1"/>
            <a:r>
              <a:rPr lang="en-AT" dirty="0"/>
              <a:t>Displaying reconstructed images</a:t>
            </a:r>
          </a:p>
          <a:p>
            <a:pPr lvl="1"/>
            <a:r>
              <a:rPr lang="en-AT" dirty="0"/>
              <a:t>Plotting Activations</a:t>
            </a:r>
          </a:p>
          <a:p>
            <a:pPr lvl="1"/>
            <a:endParaRPr lang="en-AT" dirty="0"/>
          </a:p>
          <a:p>
            <a:pPr lvl="1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74415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11" name="Titel 5">
            <a:extLst>
              <a:ext uri="{FF2B5EF4-FFF2-40B4-BE49-F238E27FC236}">
                <a16:creationId xmlns:a16="http://schemas.microsoft.com/office/drawing/2014/main" id="{A4FF2DE8-8CED-4426-B4EC-A646380E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fik 4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658B9D7E-46EF-467E-9715-CF3649C2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824038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7">
            <a:extLst>
              <a:ext uri="{FF2B5EF4-FFF2-40B4-BE49-F238E27FC236}">
                <a16:creationId xmlns:a16="http://schemas.microsoft.com/office/drawing/2014/main" id="{C3AC4801-579B-483C-AECE-C3A3FC35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938" y="2117725"/>
            <a:ext cx="21129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1. apply mask for time stamp</a:t>
            </a:r>
          </a:p>
        </p:txBody>
      </p:sp>
      <p:pic>
        <p:nvPicPr>
          <p:cNvPr id="14" name="Grafik 8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F0D3D71A-1852-4BB6-8F28-0C5DBDFF3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1824038"/>
            <a:ext cx="14414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11" descr="Ein Bild, das Text, Baum, Wald, bewaldet enthält.&#10;&#10;Automatisch generierte Beschreibung">
            <a:extLst>
              <a:ext uri="{FF2B5EF4-FFF2-40B4-BE49-F238E27FC236}">
                <a16:creationId xmlns:a16="http://schemas.microsoft.com/office/drawing/2014/main" id="{2DDF76C0-6960-4E66-8B09-E665FED8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1822450"/>
            <a:ext cx="143986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23">
            <a:extLst>
              <a:ext uri="{FF2B5EF4-FFF2-40B4-BE49-F238E27FC236}">
                <a16:creationId xmlns:a16="http://schemas.microsoft.com/office/drawing/2014/main" id="{4C2E6B30-61A8-4D42-8DF8-8CD30E156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575" y="2089150"/>
            <a:ext cx="1878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2. warp to the same perspective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D1D355-3D93-4A4B-8A3D-E7597AA891EC}"/>
              </a:ext>
            </a:extLst>
          </p:cNvPr>
          <p:cNvCxnSpPr>
            <a:cxnSpLocks/>
          </p:cNvCxnSpPr>
          <p:nvPr/>
        </p:nvCxnSpPr>
        <p:spPr>
          <a:xfrm>
            <a:off x="3333750" y="2735263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B2B00C2-A6ED-43BB-94C9-AAF607B4416F}"/>
              </a:ext>
            </a:extLst>
          </p:cNvPr>
          <p:cNvCxnSpPr>
            <a:cxnSpLocks/>
          </p:cNvCxnSpPr>
          <p:nvPr/>
        </p:nvCxnSpPr>
        <p:spPr>
          <a:xfrm>
            <a:off x="7315200" y="2735263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26">
            <a:extLst>
              <a:ext uri="{FF2B5EF4-FFF2-40B4-BE49-F238E27FC236}">
                <a16:creationId xmlns:a16="http://schemas.microsoft.com/office/drawing/2014/main" id="{2E6D4367-B543-4C2A-B8DA-E191A413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0" y="3995738"/>
            <a:ext cx="143986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feld 32">
            <a:extLst>
              <a:ext uri="{FF2B5EF4-FFF2-40B4-BE49-F238E27FC236}">
                <a16:creationId xmlns:a16="http://schemas.microsoft.com/office/drawing/2014/main" id="{8F21F01D-38C3-4EB3-8074-AD803A9E2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0863" y="3819525"/>
            <a:ext cx="1825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3. average over parallel recorded images</a:t>
            </a:r>
          </a:p>
        </p:txBody>
      </p:sp>
      <p:sp>
        <p:nvSpPr>
          <p:cNvPr id="21" name="Textfeld 34">
            <a:extLst>
              <a:ext uri="{FF2B5EF4-FFF2-40B4-BE49-F238E27FC236}">
                <a16:creationId xmlns:a16="http://schemas.microsoft.com/office/drawing/2014/main" id="{E0A4C039-95DB-49A1-8477-739FED76A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88" y="4098925"/>
            <a:ext cx="19526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4. remove areas not covered by all 10 images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18151A-D09D-4BB4-A48B-FF17C9051C00}"/>
              </a:ext>
            </a:extLst>
          </p:cNvPr>
          <p:cNvCxnSpPr>
            <a:cxnSpLocks/>
          </p:cNvCxnSpPr>
          <p:nvPr/>
        </p:nvCxnSpPr>
        <p:spPr>
          <a:xfrm flipH="1">
            <a:off x="9018588" y="3405188"/>
            <a:ext cx="963612" cy="129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6F0CD75-BA20-4109-8523-79B5E3D2B2F2}"/>
              </a:ext>
            </a:extLst>
          </p:cNvPr>
          <p:cNvCxnSpPr>
            <a:cxnSpLocks/>
          </p:cNvCxnSpPr>
          <p:nvPr/>
        </p:nvCxnSpPr>
        <p:spPr>
          <a:xfrm flipH="1">
            <a:off x="5316538" y="5027613"/>
            <a:ext cx="155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fik 4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460E77-5384-4653-ABA7-6F6DA8604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8" y="3995738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70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21" name="Titel 5">
            <a:extLst>
              <a:ext uri="{FF2B5EF4-FFF2-40B4-BE49-F238E27FC236}">
                <a16:creationId xmlns:a16="http://schemas.microsoft.com/office/drawing/2014/main" id="{6F969018-5CF5-468C-920F-61D16C0441C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9AB2C0ED-541B-4058-825A-CC2EA9312700}"/>
              </a:ext>
            </a:extLst>
          </p:cNvPr>
          <p:cNvGrpSpPr/>
          <p:nvPr/>
        </p:nvGrpSpPr>
        <p:grpSpPr>
          <a:xfrm>
            <a:off x="597015" y="2306986"/>
            <a:ext cx="3888000" cy="2617200"/>
            <a:chOff x="1040899" y="3339269"/>
            <a:chExt cx="3334445" cy="2244028"/>
          </a:xfrm>
        </p:grpSpPr>
        <p:pic>
          <p:nvPicPr>
            <p:cNvPr id="33" name="Grafik 32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E659DEE9-08FC-480D-9D74-1CDCDE47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99" y="3339269"/>
              <a:ext cx="2400000" cy="1080000"/>
            </a:xfrm>
            <a:prstGeom prst="rect">
              <a:avLst/>
            </a:prstGeom>
          </p:spPr>
        </p:pic>
        <p:pic>
          <p:nvPicPr>
            <p:cNvPr id="35" name="Grafik 34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69431B9D-AF1C-40FF-9876-331EFCD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290" y="3518731"/>
              <a:ext cx="2400000" cy="1080000"/>
            </a:xfrm>
            <a:prstGeom prst="rect">
              <a:avLst/>
            </a:prstGeom>
          </p:spPr>
        </p:pic>
        <p:pic>
          <p:nvPicPr>
            <p:cNvPr id="37" name="Grafik 36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C378A6EE-6DCF-4B38-BFFF-A4378047C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566" y="3718641"/>
              <a:ext cx="2400000" cy="1080000"/>
            </a:xfrm>
            <a:prstGeom prst="rect">
              <a:avLst/>
            </a:prstGeom>
          </p:spPr>
        </p:pic>
        <p:pic>
          <p:nvPicPr>
            <p:cNvPr id="39" name="Grafik 38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D24CBE70-7E89-49EF-894F-5A5C7A3EE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842" y="3917269"/>
              <a:ext cx="2400000" cy="1080000"/>
            </a:xfrm>
            <a:prstGeom prst="rect">
              <a:avLst/>
            </a:prstGeom>
          </p:spPr>
        </p:pic>
        <p:pic>
          <p:nvPicPr>
            <p:cNvPr id="41" name="Grafik 40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52E76835-926D-4146-9944-8DD07563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118" y="4117179"/>
              <a:ext cx="2400000" cy="1080000"/>
            </a:xfrm>
            <a:prstGeom prst="rect">
              <a:avLst/>
            </a:prstGeom>
          </p:spPr>
        </p:pic>
        <p:pic>
          <p:nvPicPr>
            <p:cNvPr id="43" name="Grafik 42" descr="Ein Bild, das Text, Gras, draußen, Baum enthält.&#10;&#10;Automatisch generierte Beschreibung">
              <a:extLst>
                <a:ext uri="{FF2B5EF4-FFF2-40B4-BE49-F238E27FC236}">
                  <a16:creationId xmlns:a16="http://schemas.microsoft.com/office/drawing/2014/main" id="{47C81D7F-7593-4EBA-8A67-DF310F70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1394" y="4317089"/>
              <a:ext cx="2400000" cy="1080000"/>
            </a:xfrm>
            <a:prstGeom prst="rect">
              <a:avLst/>
            </a:prstGeom>
          </p:spPr>
        </p:pic>
        <p:pic>
          <p:nvPicPr>
            <p:cNvPr id="45" name="Grafik 44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2626C782-3E1D-44D3-9B65-543C6C7E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344" y="4503297"/>
              <a:ext cx="2400000" cy="1080000"/>
            </a:xfrm>
            <a:prstGeom prst="rect">
              <a:avLst/>
            </a:prstGeom>
          </p:spPr>
        </p:pic>
      </p:grpSp>
      <p:pic>
        <p:nvPicPr>
          <p:cNvPr id="48" name="Grafik 47" descr="Ein Bild, das draußen, Nachthimmel enthält.&#10;&#10;Automatisch generierte Beschreibung">
            <a:extLst>
              <a:ext uri="{FF2B5EF4-FFF2-40B4-BE49-F238E27FC236}">
                <a16:creationId xmlns:a16="http://schemas.microsoft.com/office/drawing/2014/main" id="{B25E9FE0-8FD3-4CBC-9154-55F047ED8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81" y="2936448"/>
            <a:ext cx="2800000" cy="1260000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F34D8DAC-46A1-490E-8445-131E05DC236B}"/>
              </a:ext>
            </a:extLst>
          </p:cNvPr>
          <p:cNvGrpSpPr/>
          <p:nvPr/>
        </p:nvGrpSpPr>
        <p:grpSpPr>
          <a:xfrm>
            <a:off x="8576455" y="1613886"/>
            <a:ext cx="3158057" cy="3905124"/>
            <a:chOff x="1494630" y="1772947"/>
            <a:chExt cx="3158057" cy="3905124"/>
          </a:xfrm>
        </p:grpSpPr>
        <p:pic>
          <p:nvPicPr>
            <p:cNvPr id="64" name="Grafik 63" descr="Ein Bild, das Text, draußen, weiß, schwarz enthält.&#10;&#10;Automatisch generierte Beschreibung">
              <a:extLst>
                <a:ext uri="{FF2B5EF4-FFF2-40B4-BE49-F238E27FC236}">
                  <a16:creationId xmlns:a16="http://schemas.microsoft.com/office/drawing/2014/main" id="{E1C135EC-7D77-4045-9D0D-ECD1AFFE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4418071"/>
              <a:ext cx="2800000" cy="1260000"/>
            </a:xfrm>
            <a:prstGeom prst="rect">
              <a:avLst/>
            </a:prstGeom>
          </p:spPr>
        </p:pic>
        <p:pic>
          <p:nvPicPr>
            <p:cNvPr id="65" name="Grafik 64" descr="Ein Bild, das draußen, Gras, weiß, schwarz enthält.&#10;&#10;Automatisch generierte Beschreibung">
              <a:extLst>
                <a:ext uri="{FF2B5EF4-FFF2-40B4-BE49-F238E27FC236}">
                  <a16:creationId xmlns:a16="http://schemas.microsoft.com/office/drawing/2014/main" id="{9B5D5508-AF42-45A0-A3A7-F5A25540F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3095509"/>
              <a:ext cx="2800000" cy="1260000"/>
            </a:xfrm>
            <a:prstGeom prst="rect">
              <a:avLst/>
            </a:prstGeom>
          </p:spPr>
        </p:pic>
        <p:pic>
          <p:nvPicPr>
            <p:cNvPr id="66" name="Grafik 65" descr="Ein Bild, das Text, draußen, schwarz, weiß enthält.&#10;&#10;Automatisch generierte Beschreibung">
              <a:extLst>
                <a:ext uri="{FF2B5EF4-FFF2-40B4-BE49-F238E27FC236}">
                  <a16:creationId xmlns:a16="http://schemas.microsoft.com/office/drawing/2014/main" id="{23492B28-AE46-4AC6-AA8E-0958E01DD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1772947"/>
              <a:ext cx="2800000" cy="1260000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AE15E-3C61-48A4-A62D-04F73D2B9A96}"/>
                </a:ext>
              </a:extLst>
            </p:cNvPr>
            <p:cNvSpPr txBox="1"/>
            <p:nvPr/>
          </p:nvSpPr>
          <p:spPr>
            <a:xfrm>
              <a:off x="4289794" y="2152464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88BD4B5A-A045-4569-8154-D19E2863FD02}"/>
                </a:ext>
              </a:extLst>
            </p:cNvPr>
            <p:cNvSpPr txBox="1"/>
            <p:nvPr/>
          </p:nvSpPr>
          <p:spPr>
            <a:xfrm>
              <a:off x="4289794" y="4786402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F7C98B41-33CD-426E-B0A1-76AE6E06FED6}"/>
                </a:ext>
              </a:extLst>
            </p:cNvPr>
            <p:cNvSpPr txBox="1"/>
            <p:nvPr/>
          </p:nvSpPr>
          <p:spPr>
            <a:xfrm>
              <a:off x="4289794" y="3469433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</a:p>
          </p:txBody>
        </p:sp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87929CD8-1CC4-48B9-B805-704E071E159D}"/>
              </a:ext>
            </a:extLst>
          </p:cNvPr>
          <p:cNvCxnSpPr>
            <a:cxnSpLocks/>
            <a:stCxn id="48" idx="3"/>
            <a:endCxn id="66" idx="1"/>
          </p:cNvCxnSpPr>
          <p:nvPr/>
        </p:nvCxnSpPr>
        <p:spPr>
          <a:xfrm flipV="1">
            <a:off x="7932381" y="2243886"/>
            <a:ext cx="644074" cy="132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9138874-ADFF-4304-AC94-9064D94B1E66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7932381" y="3566448"/>
            <a:ext cx="644074" cy="132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F7A0EBF5-6B2C-4C11-B833-D6A7666711EE}"/>
              </a:ext>
            </a:extLst>
          </p:cNvPr>
          <p:cNvCxnSpPr>
            <a:cxnSpLocks/>
            <a:stCxn id="48" idx="3"/>
            <a:endCxn id="65" idx="1"/>
          </p:cNvCxnSpPr>
          <p:nvPr/>
        </p:nvCxnSpPr>
        <p:spPr>
          <a:xfrm>
            <a:off x="7932381" y="3566448"/>
            <a:ext cx="644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CAA67F84-D10E-4F5A-A282-1357BEB4101D}"/>
              </a:ext>
            </a:extLst>
          </p:cNvPr>
          <p:cNvSpPr/>
          <p:nvPr/>
        </p:nvSpPr>
        <p:spPr>
          <a:xfrm rot="19361772">
            <a:off x="3987374" y="1941026"/>
            <a:ext cx="346187" cy="18062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BB46490F-05BC-475A-A334-56C8D120B8FF}"/>
              </a:ext>
            </a:extLst>
          </p:cNvPr>
          <p:cNvSpPr txBox="1"/>
          <p:nvPr/>
        </p:nvSpPr>
        <p:spPr>
          <a:xfrm>
            <a:off x="5452610" y="2436810"/>
            <a:ext cx="2159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de-AT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0" name="Verbinder: gekrümmt 89">
            <a:extLst>
              <a:ext uri="{FF2B5EF4-FFF2-40B4-BE49-F238E27FC236}">
                <a16:creationId xmlns:a16="http://schemas.microsoft.com/office/drawing/2014/main" id="{B249F331-DCD3-445B-A2AC-676F93B47DE0}"/>
              </a:ext>
            </a:extLst>
          </p:cNvPr>
          <p:cNvCxnSpPr>
            <a:cxnSpLocks/>
            <a:stCxn id="81" idx="1"/>
            <a:endCxn id="83" idx="0"/>
          </p:cNvCxnSpPr>
          <p:nvPr/>
        </p:nvCxnSpPr>
        <p:spPr>
          <a:xfrm rot="10800000" flipH="1">
            <a:off x="4298152" y="2436810"/>
            <a:ext cx="2234230" cy="302448"/>
          </a:xfrm>
          <a:prstGeom prst="curvedConnector4">
            <a:avLst>
              <a:gd name="adj1" fmla="val 61753"/>
              <a:gd name="adj2" fmla="val 29098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0239247D-38ED-4627-B25C-AA435636DFA4}"/>
              </a:ext>
            </a:extLst>
          </p:cNvPr>
          <p:cNvSpPr txBox="1"/>
          <p:nvPr/>
        </p:nvSpPr>
        <p:spPr>
          <a:xfrm>
            <a:off x="852020" y="1831975"/>
            <a:ext cx="2288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7x700x315 </a:t>
            </a: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px</a:t>
            </a:r>
            <a:endParaRPr lang="de-AT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76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21" name="Titel 5">
            <a:extLst>
              <a:ext uri="{FF2B5EF4-FFF2-40B4-BE49-F238E27FC236}">
                <a16:creationId xmlns:a16="http://schemas.microsoft.com/office/drawing/2014/main" id="{6F969018-5CF5-468C-920F-61D16C0441C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6" name="Grafik 55" descr="Ein Bild, das Text, Nachthimmel enthält.&#10;&#10;Automatisch generierte Beschreibung">
            <a:extLst>
              <a:ext uri="{FF2B5EF4-FFF2-40B4-BE49-F238E27FC236}">
                <a16:creationId xmlns:a16="http://schemas.microsoft.com/office/drawing/2014/main" id="{202B882B-9774-4A00-B89E-66BE5E545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3" y="3799479"/>
            <a:ext cx="2800000" cy="1260000"/>
          </a:xfrm>
          <a:prstGeom prst="rect">
            <a:avLst/>
          </a:prstGeom>
        </p:spPr>
      </p:pic>
      <p:pic>
        <p:nvPicPr>
          <p:cNvPr id="58" name="Grafik 57" descr="Ein Bild, das Text, Nachthimmel enthält.&#10;&#10;Automatisch generierte Beschreibung">
            <a:extLst>
              <a:ext uri="{FF2B5EF4-FFF2-40B4-BE49-F238E27FC236}">
                <a16:creationId xmlns:a16="http://schemas.microsoft.com/office/drawing/2014/main" id="{5B1B7945-FA24-4444-94FA-97FB0286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3" y="2398654"/>
            <a:ext cx="2800000" cy="126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B9F7513-2729-401F-976E-64888937C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6" y="3799479"/>
            <a:ext cx="2800000" cy="1260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D618FE9-8D1D-4B6E-8CDD-24DB1E01A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6" y="2398654"/>
            <a:ext cx="2800000" cy="1260000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034CAD7-D613-4C57-9817-551ED9FAE812}"/>
              </a:ext>
            </a:extLst>
          </p:cNvPr>
          <p:cNvGrpSpPr/>
          <p:nvPr/>
        </p:nvGrpSpPr>
        <p:grpSpPr>
          <a:xfrm>
            <a:off x="1061169" y="1772947"/>
            <a:ext cx="3233461" cy="3905124"/>
            <a:chOff x="1061169" y="1772947"/>
            <a:chExt cx="3233461" cy="3905124"/>
          </a:xfrm>
        </p:grpSpPr>
        <p:pic>
          <p:nvPicPr>
            <p:cNvPr id="50" name="Grafik 49" descr="Ein Bild, das Text, draußen, weiß, schwarz enthält.&#10;&#10;Automatisch generierte Beschreibung">
              <a:extLst>
                <a:ext uri="{FF2B5EF4-FFF2-40B4-BE49-F238E27FC236}">
                  <a16:creationId xmlns:a16="http://schemas.microsoft.com/office/drawing/2014/main" id="{70EA77C7-CD04-4480-9DE6-BB2790DE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4418071"/>
              <a:ext cx="2800000" cy="1260000"/>
            </a:xfrm>
            <a:prstGeom prst="rect">
              <a:avLst/>
            </a:prstGeom>
          </p:spPr>
        </p:pic>
        <p:pic>
          <p:nvPicPr>
            <p:cNvPr id="52" name="Grafik 51" descr="Ein Bild, das draußen, Gras, weiß, schwarz enthält.&#10;&#10;Automatisch generierte Beschreibung">
              <a:extLst>
                <a:ext uri="{FF2B5EF4-FFF2-40B4-BE49-F238E27FC236}">
                  <a16:creationId xmlns:a16="http://schemas.microsoft.com/office/drawing/2014/main" id="{82BFDDAE-1F0D-4488-89AF-AD9FF03E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3095509"/>
              <a:ext cx="2800000" cy="1260000"/>
            </a:xfrm>
            <a:prstGeom prst="rect">
              <a:avLst/>
            </a:prstGeom>
          </p:spPr>
        </p:pic>
        <p:pic>
          <p:nvPicPr>
            <p:cNvPr id="54" name="Grafik 53" descr="Ein Bild, das Text, draußen, schwarz, weiß enthält.&#10;&#10;Automatisch generierte Beschreibung">
              <a:extLst>
                <a:ext uri="{FF2B5EF4-FFF2-40B4-BE49-F238E27FC236}">
                  <a16:creationId xmlns:a16="http://schemas.microsoft.com/office/drawing/2014/main" id="{3F179AE5-5318-42A0-8EA6-8230DF611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1772947"/>
              <a:ext cx="2800000" cy="1260000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9509CEC7-37E7-4364-AB6C-6FDD34E652B8}"/>
                </a:ext>
              </a:extLst>
            </p:cNvPr>
            <p:cNvSpPr txBox="1"/>
            <p:nvPr/>
          </p:nvSpPr>
          <p:spPr>
            <a:xfrm>
              <a:off x="1061169" y="2152464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FD41AF4-57A0-4BC7-AAFB-6B34C55E64D7}"/>
                </a:ext>
              </a:extLst>
            </p:cNvPr>
            <p:cNvSpPr txBox="1"/>
            <p:nvPr/>
          </p:nvSpPr>
          <p:spPr>
            <a:xfrm>
              <a:off x="1061169" y="4786402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FD51870-C471-46B9-B27F-6F129CAFA204}"/>
                </a:ext>
              </a:extLst>
            </p:cNvPr>
            <p:cNvSpPr txBox="1"/>
            <p:nvPr/>
          </p:nvSpPr>
          <p:spPr>
            <a:xfrm>
              <a:off x="1061169" y="3469433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D239DD4-2096-461B-B11B-45B2408510FC}"/>
              </a:ext>
            </a:extLst>
          </p:cNvPr>
          <p:cNvSpPr txBox="1"/>
          <p:nvPr/>
        </p:nvSpPr>
        <p:spPr>
          <a:xfrm>
            <a:off x="5507467" y="1909359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- 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F8E6D32-F735-4DBA-96A1-EB215FD91B4C}"/>
              </a:ext>
            </a:extLst>
          </p:cNvPr>
          <p:cNvSpPr txBox="1"/>
          <p:nvPr/>
        </p:nvSpPr>
        <p:spPr>
          <a:xfrm>
            <a:off x="5494754" y="5003792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- B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B72F07C-5E49-4A70-ABA7-FA85E83A3812}"/>
              </a:ext>
            </a:extLst>
          </p:cNvPr>
          <p:cNvCxnSpPr>
            <a:cxnSpLocks/>
            <a:stCxn id="54" idx="3"/>
            <a:endCxn id="58" idx="1"/>
          </p:cNvCxnSpPr>
          <p:nvPr/>
        </p:nvCxnSpPr>
        <p:spPr>
          <a:xfrm>
            <a:off x="4294630" y="2402947"/>
            <a:ext cx="566483" cy="62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1847A6-6532-4B11-8CF1-7DEAC6200957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 flipV="1">
            <a:off x="4294630" y="3028654"/>
            <a:ext cx="566483" cy="69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A5859D-8478-4AA8-B49E-844933F5A209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4294630" y="3725509"/>
            <a:ext cx="566483" cy="70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24A7E09-A748-49BE-958E-C16076856F8F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 flipV="1">
            <a:off x="4294630" y="4429479"/>
            <a:ext cx="566483" cy="618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D81D481-F8F0-42CD-8E7F-770E92D52662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>
          <a:xfrm>
            <a:off x="7661113" y="3028654"/>
            <a:ext cx="566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72E0FF9-7FC4-4C8C-ADB4-39B609F3B2D4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7661113" y="4429479"/>
            <a:ext cx="566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38BDD19F-6E70-4C40-A259-36A53F02F800}"/>
              </a:ext>
            </a:extLst>
          </p:cNvPr>
          <p:cNvSpPr txBox="1"/>
          <p:nvPr/>
        </p:nvSpPr>
        <p:spPr>
          <a:xfrm>
            <a:off x="8083084" y="1475507"/>
            <a:ext cx="3089023" cy="82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Contrast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↑</a:t>
            </a:r>
          </a:p>
          <a:p>
            <a:pPr algn="ctr">
              <a:lnSpc>
                <a:spcPct val="85000"/>
              </a:lnSpc>
            </a:pP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Brightness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141444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68" y="1952561"/>
            <a:ext cx="9946064" cy="3745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400" u="sng" dirty="0"/>
              <a:t>Advantage: </a:t>
            </a:r>
          </a:p>
          <a:p>
            <a:r>
              <a:rPr lang="de-AT" sz="2400" dirty="0" err="1"/>
              <a:t>can</a:t>
            </a:r>
            <a:r>
              <a:rPr lang="de-AT" sz="2400" dirty="0"/>
              <a:t> </a:t>
            </a:r>
            <a:r>
              <a:rPr lang="de-AT" sz="2400" dirty="0" err="1"/>
              <a:t>distinguish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from</a:t>
            </a:r>
            <a:r>
              <a:rPr lang="de-AT" sz="2400" dirty="0"/>
              <a:t> </a:t>
            </a:r>
            <a:r>
              <a:rPr lang="de-AT" sz="2400" dirty="0" err="1"/>
              <a:t>other</a:t>
            </a:r>
            <a:r>
              <a:rPr lang="de-AT" sz="2400" dirty="0"/>
              <a:t> </a:t>
            </a:r>
            <a:r>
              <a:rPr lang="de-AT" sz="2400" dirty="0" err="1"/>
              <a:t>objects</a:t>
            </a:r>
            <a:r>
              <a:rPr lang="de-AT" sz="2400" dirty="0"/>
              <a:t> </a:t>
            </a:r>
            <a:r>
              <a:rPr lang="de-AT" sz="2400" dirty="0" err="1"/>
              <a:t>by</a:t>
            </a:r>
            <a:r>
              <a:rPr lang="de-AT" sz="2400" dirty="0"/>
              <a:t> </a:t>
            </a:r>
            <a:r>
              <a:rPr lang="de-AT" sz="2400" dirty="0" err="1"/>
              <a:t>detecting</a:t>
            </a:r>
            <a:r>
              <a:rPr lang="de-AT" sz="2400" dirty="0"/>
              <a:t> </a:t>
            </a:r>
            <a:r>
              <a:rPr lang="de-AT" sz="2400" dirty="0" err="1"/>
              <a:t>movement</a:t>
            </a:r>
            <a:endParaRPr lang="de-AT" sz="2400" dirty="0"/>
          </a:p>
          <a:p>
            <a:endParaRPr lang="de-AT" sz="2400" dirty="0"/>
          </a:p>
          <a:p>
            <a:pPr marL="0" indent="0">
              <a:buNone/>
            </a:pPr>
            <a:r>
              <a:rPr lang="de-AT" sz="2400" u="sng" dirty="0" err="1"/>
              <a:t>Disadvantage</a:t>
            </a:r>
            <a:r>
              <a:rPr lang="de-AT" sz="2400" u="sng" dirty="0"/>
              <a:t>:</a:t>
            </a:r>
          </a:p>
          <a:p>
            <a:r>
              <a:rPr lang="de-AT" sz="2400" dirty="0" err="1"/>
              <a:t>bias</a:t>
            </a:r>
            <a:r>
              <a:rPr lang="de-AT" sz="2400" dirty="0"/>
              <a:t> </a:t>
            </a:r>
            <a:r>
              <a:rPr lang="de-AT" sz="2400" dirty="0" err="1"/>
              <a:t>towards</a:t>
            </a:r>
            <a:r>
              <a:rPr lang="de-AT" sz="2400" dirty="0"/>
              <a:t> </a:t>
            </a:r>
            <a:r>
              <a:rPr lang="de-AT" sz="2400" dirty="0" err="1"/>
              <a:t>detecting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wearing</a:t>
            </a:r>
            <a:r>
              <a:rPr lang="de-AT" sz="2400" dirty="0"/>
              <a:t> </a:t>
            </a:r>
            <a:r>
              <a:rPr lang="de-AT" sz="2400" dirty="0" err="1"/>
              <a:t>blue</a:t>
            </a:r>
            <a:r>
              <a:rPr lang="de-AT" sz="2400" dirty="0"/>
              <a:t> </a:t>
            </a:r>
            <a:r>
              <a:rPr lang="de-AT" sz="2400" dirty="0" err="1"/>
              <a:t>or</a:t>
            </a:r>
            <a:r>
              <a:rPr lang="de-AT" sz="2400" dirty="0"/>
              <a:t> </a:t>
            </a:r>
            <a:r>
              <a:rPr lang="de-AT" sz="2400" dirty="0" err="1"/>
              <a:t>red</a:t>
            </a:r>
            <a:r>
              <a:rPr lang="de-AT" sz="2400" dirty="0"/>
              <a:t> – </a:t>
            </a:r>
            <a:r>
              <a:rPr lang="de-AT" sz="2400" dirty="0" err="1"/>
              <a:t>problems</a:t>
            </a:r>
            <a:r>
              <a:rPr lang="de-AT" sz="2400" dirty="0"/>
              <a:t> </a:t>
            </a:r>
            <a:r>
              <a:rPr lang="de-AT" sz="2400" dirty="0" err="1"/>
              <a:t>finding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with</a:t>
            </a:r>
            <a:r>
              <a:rPr lang="de-AT" sz="2400" dirty="0"/>
              <a:t> </a:t>
            </a:r>
            <a:r>
              <a:rPr lang="de-AT" sz="2400" dirty="0" err="1"/>
              <a:t>green</a:t>
            </a:r>
            <a:r>
              <a:rPr lang="de-AT" sz="2400" dirty="0"/>
              <a:t> </a:t>
            </a:r>
            <a:r>
              <a:rPr lang="de-AT" sz="2400" dirty="0" err="1"/>
              <a:t>clothing</a:t>
            </a:r>
            <a:endParaRPr lang="de-AT" sz="2400" dirty="0"/>
          </a:p>
          <a:p>
            <a:r>
              <a:rPr lang="de-AT" sz="2400" dirty="0" err="1"/>
              <a:t>cannot</a:t>
            </a:r>
            <a:r>
              <a:rPr lang="de-AT" sz="2400" dirty="0"/>
              <a:t> </a:t>
            </a:r>
            <a:r>
              <a:rPr lang="de-AT" sz="2400" dirty="0" err="1"/>
              <a:t>detect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that</a:t>
            </a:r>
            <a:r>
              <a:rPr lang="de-AT" sz="2400" dirty="0"/>
              <a:t> </a:t>
            </a:r>
            <a:r>
              <a:rPr lang="de-AT" sz="2400" dirty="0" err="1"/>
              <a:t>are</a:t>
            </a:r>
            <a:r>
              <a:rPr lang="de-AT" sz="2400" dirty="0"/>
              <a:t> not </a:t>
            </a:r>
            <a:r>
              <a:rPr lang="de-AT" sz="2400" dirty="0" err="1"/>
              <a:t>moving</a:t>
            </a:r>
            <a:r>
              <a:rPr lang="de-AT" sz="2400" dirty="0"/>
              <a:t> </a:t>
            </a:r>
            <a:r>
              <a:rPr lang="de-AT" sz="2400" dirty="0" err="1"/>
              <a:t>or</a:t>
            </a:r>
            <a:r>
              <a:rPr lang="de-AT" sz="2400" dirty="0"/>
              <a:t> </a:t>
            </a:r>
            <a:r>
              <a:rPr lang="de-AT" sz="2400" dirty="0" err="1"/>
              <a:t>moving</a:t>
            </a:r>
            <a:r>
              <a:rPr lang="de-AT" sz="2400" dirty="0"/>
              <a:t> </a:t>
            </a:r>
            <a:r>
              <a:rPr lang="de-AT" sz="2400" dirty="0" err="1"/>
              <a:t>too</a:t>
            </a:r>
            <a:r>
              <a:rPr lang="de-AT" sz="2400" dirty="0"/>
              <a:t> </a:t>
            </a:r>
            <a:r>
              <a:rPr lang="de-AT" sz="2400" dirty="0" err="1"/>
              <a:t>little</a:t>
            </a:r>
            <a:endParaRPr lang="de-AT" sz="24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518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>
            <a:extLst>
              <a:ext uri="{FF2B5EF4-FFF2-40B4-BE49-F238E27FC236}">
                <a16:creationId xmlns:a16="http://schemas.microsoft.com/office/drawing/2014/main" id="{B3A6412B-0608-4871-99FD-02FA6E9A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-7757"/>
            <a:ext cx="10515600" cy="1325563"/>
          </a:xfrm>
        </p:spPr>
        <p:txBody>
          <a:bodyPr/>
          <a:lstStyle/>
          <a:p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Autoencoder -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31B9F6-B1EA-F64F-BD9B-77A2709C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34" y="1317806"/>
            <a:ext cx="6083762" cy="4351338"/>
          </a:xfrm>
        </p:spPr>
        <p:txBody>
          <a:bodyPr/>
          <a:lstStyle/>
          <a:p>
            <a:r>
              <a:rPr lang="en-AT" dirty="0"/>
              <a:t>Base is </a:t>
            </a:r>
            <a:r>
              <a:rPr lang="en-GB" dirty="0"/>
              <a:t>Convolutional autoencoder for image denoising from official </a:t>
            </a:r>
            <a:r>
              <a:rPr lang="en-GB" dirty="0" err="1"/>
              <a:t>keras</a:t>
            </a:r>
            <a:r>
              <a:rPr lang="en-GB" dirty="0"/>
              <a:t> docs</a:t>
            </a:r>
          </a:p>
          <a:p>
            <a:r>
              <a:rPr lang="en-GB" dirty="0"/>
              <a:t>Adapted loss for Structural Similarity Index (SSIM)</a:t>
            </a:r>
          </a:p>
          <a:p>
            <a:r>
              <a:rPr lang="en-AT" dirty="0"/>
              <a:t>Decided for that because</a:t>
            </a:r>
          </a:p>
          <a:p>
            <a:pPr lvl="1"/>
            <a:r>
              <a:rPr lang="en-AT" dirty="0"/>
              <a:t>Relatively straight forward to tune</a:t>
            </a:r>
          </a:p>
          <a:p>
            <a:pPr lvl="1"/>
            <a:r>
              <a:rPr lang="en-AT" dirty="0"/>
              <a:t>Simple architecture</a:t>
            </a:r>
          </a:p>
          <a:p>
            <a:pPr lvl="1"/>
            <a:r>
              <a:rPr lang="en-AT" dirty="0"/>
              <a:t>Sufficient for our image detection problem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9B5B8-31C6-4315-AAD1-A629C468EB5D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24th November, 2021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7126425-5ACB-4AF6-93B2-16810F496FCC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8" name="Grafik 7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89D84E7B-2292-4538-813F-92F83572E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E73BED6-CCDE-44EE-8D60-B597FC9E244D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</a:t>
              </a:r>
              <a:r>
                <a:rPr lang="de-AT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12th </a:t>
              </a:r>
              <a:r>
                <a:rPr lang="de-AT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January</a:t>
              </a: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2022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0F628F1-544B-714F-89DD-001C002F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063" y="526355"/>
            <a:ext cx="3881504" cy="514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9946064" cy="3745790"/>
          </a:xfrm>
        </p:spPr>
        <p:txBody>
          <a:bodyPr>
            <a:normAutofit/>
          </a:bodyPr>
          <a:lstStyle/>
          <a:p>
            <a:r>
              <a:rPr lang="de-AT" sz="2400" dirty="0"/>
              <a:t>Find </a:t>
            </a:r>
            <a:r>
              <a:rPr lang="de-AT" sz="2400" dirty="0" err="1"/>
              <a:t>perfect</a:t>
            </a:r>
            <a:r>
              <a:rPr lang="de-AT" sz="2400" dirty="0"/>
              <a:t> </a:t>
            </a:r>
            <a:r>
              <a:rPr lang="de-AT" sz="2400" dirty="0" err="1"/>
              <a:t>length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training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not </a:t>
            </a:r>
            <a:r>
              <a:rPr lang="de-AT" sz="2400" dirty="0" err="1"/>
              <a:t>overfit</a:t>
            </a:r>
            <a:r>
              <a:rPr lang="de-AT" sz="2400" dirty="0"/>
              <a:t> </a:t>
            </a:r>
            <a:r>
              <a:rPr lang="de-AT" sz="2400" dirty="0" err="1"/>
              <a:t>the</a:t>
            </a:r>
            <a:r>
              <a:rPr lang="de-AT" sz="2400" dirty="0"/>
              <a:t> </a:t>
            </a:r>
            <a:r>
              <a:rPr lang="de-AT" sz="2400" dirty="0" err="1"/>
              <a:t>data</a:t>
            </a:r>
            <a:endParaRPr lang="de-AT" sz="2400" dirty="0"/>
          </a:p>
          <a:p>
            <a:pPr lvl="1"/>
            <a:r>
              <a:rPr lang="de-AT" sz="2000" dirty="0" err="1"/>
              <a:t>Overfitting</a:t>
            </a:r>
            <a:r>
              <a:rPr lang="de-AT" sz="2000" dirty="0"/>
              <a:t> </a:t>
            </a:r>
            <a:r>
              <a:rPr lang="de-AT" sz="2000" dirty="0" err="1"/>
              <a:t>leads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perfect</a:t>
            </a:r>
            <a:r>
              <a:rPr lang="de-AT" sz="2000" dirty="0"/>
              <a:t> </a:t>
            </a:r>
            <a:r>
              <a:rPr lang="de-AT" sz="2000" dirty="0" err="1"/>
              <a:t>reconstructions</a:t>
            </a:r>
            <a:r>
              <a:rPr lang="de-AT" sz="2000" dirty="0"/>
              <a:t> </a:t>
            </a:r>
            <a:r>
              <a:rPr lang="de-AT" sz="2000" dirty="0" err="1"/>
              <a:t>that</a:t>
            </a:r>
            <a:r>
              <a:rPr lang="de-AT" sz="2000" dirty="0"/>
              <a:t> </a:t>
            </a:r>
            <a:r>
              <a:rPr lang="de-AT" sz="2000" dirty="0" err="1"/>
              <a:t>learn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balance</a:t>
            </a:r>
            <a:r>
              <a:rPr lang="de-AT" sz="2000" dirty="0"/>
              <a:t> </a:t>
            </a:r>
            <a:r>
              <a:rPr lang="de-AT" sz="2000" dirty="0" err="1"/>
              <a:t>anomalies</a:t>
            </a:r>
            <a:endParaRPr lang="de-AT" sz="2000" dirty="0"/>
          </a:p>
          <a:p>
            <a:pPr lvl="1"/>
            <a:r>
              <a:rPr lang="de-AT" sz="2000" dirty="0" err="1"/>
              <a:t>Underfitting</a:t>
            </a:r>
            <a:r>
              <a:rPr lang="de-AT" sz="2000" dirty="0"/>
              <a:t> </a:t>
            </a:r>
            <a:r>
              <a:rPr lang="de-AT" sz="2000" dirty="0" err="1"/>
              <a:t>leads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too</a:t>
            </a:r>
            <a:r>
              <a:rPr lang="de-AT" sz="2000" dirty="0"/>
              <a:t> </a:t>
            </a:r>
            <a:r>
              <a:rPr lang="de-AT" sz="2000" dirty="0" err="1"/>
              <a:t>many</a:t>
            </a:r>
            <a:r>
              <a:rPr lang="de-AT" sz="2000" dirty="0"/>
              <a:t> </a:t>
            </a:r>
            <a:r>
              <a:rPr lang="de-AT" sz="2000" dirty="0" err="1"/>
              <a:t>differences</a:t>
            </a:r>
            <a:r>
              <a:rPr lang="de-AT" sz="2000" dirty="0"/>
              <a:t> in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very</a:t>
            </a:r>
            <a:r>
              <a:rPr lang="de-AT" sz="2000" dirty="0"/>
              <a:t> </a:t>
            </a:r>
            <a:r>
              <a:rPr lang="de-AT" sz="2000" dirty="0" err="1"/>
              <a:t>occluded</a:t>
            </a:r>
            <a:r>
              <a:rPr lang="de-AT" sz="2000" dirty="0"/>
              <a:t> </a:t>
            </a:r>
            <a:r>
              <a:rPr lang="de-AT" sz="2000" dirty="0" err="1"/>
              <a:t>ground</a:t>
            </a:r>
            <a:r>
              <a:rPr lang="de-AT" sz="2000" dirty="0"/>
              <a:t> </a:t>
            </a:r>
            <a:r>
              <a:rPr lang="de-AT" sz="2000" dirty="0" err="1"/>
              <a:t>truth</a:t>
            </a:r>
            <a:endParaRPr lang="de-AT" dirty="0"/>
          </a:p>
          <a:p>
            <a:endParaRPr lang="de-AT" sz="24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C5677-F74A-D549-81FA-8B58C746B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6" y="2066258"/>
            <a:ext cx="9946064" cy="37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6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 err="1"/>
              <a:t>Visualizing</a:t>
            </a:r>
            <a:r>
              <a:rPr lang="de-AT" sz="2400" dirty="0"/>
              <a:t> </a:t>
            </a:r>
            <a:r>
              <a:rPr lang="de-AT" sz="2400" dirty="0" err="1"/>
              <a:t>Activations</a:t>
            </a:r>
            <a:endParaRPr lang="de-AT" sz="2400" dirty="0"/>
          </a:p>
          <a:p>
            <a:endParaRPr lang="de-AT" sz="24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43F343-A397-EF4B-AE3A-B48DF2A2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71" y="2250910"/>
            <a:ext cx="4347080" cy="3574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DACC8-36DE-0845-AC48-22F2E0BA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697" y="1972159"/>
            <a:ext cx="3923303" cy="3930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368440-FB88-354B-904C-87D0079D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796" y="2250910"/>
            <a:ext cx="4361838" cy="36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289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</TotalTime>
  <Words>368</Words>
  <Application>Microsoft Macintosh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Meiryo</vt:lpstr>
      <vt:lpstr>Arial</vt:lpstr>
      <vt:lpstr>Calibri</vt:lpstr>
      <vt:lpstr>Calibri Light</vt:lpstr>
      <vt:lpstr>Corbel</vt:lpstr>
      <vt:lpstr>SketchLinesVTI</vt:lpstr>
      <vt:lpstr>Office</vt:lpstr>
      <vt:lpstr> UNSUPERVISED  PERSON LOCALIZATION IN WISAR  Intermediate Results</vt:lpstr>
      <vt:lpstr>2 Main Focuses</vt:lpstr>
      <vt:lpstr>Image Pre-processing</vt:lpstr>
      <vt:lpstr>PowerPoint Presentation</vt:lpstr>
      <vt:lpstr>PowerPoint Presentation</vt:lpstr>
      <vt:lpstr>PowerPoint Presentation</vt:lpstr>
      <vt:lpstr>Autoencoder - Architecture</vt:lpstr>
      <vt:lpstr>PowerPoint Presentation</vt:lpstr>
      <vt:lpstr>PowerPoint Presentation</vt:lpstr>
      <vt:lpstr>PowerPoint Presentation</vt:lpstr>
      <vt:lpstr>PowerPoint Presentation</vt:lpstr>
      <vt:lpstr> 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Basics  and Related Work </dc:title>
  <dc:creator>Lisa Schneckenreiter</dc:creator>
  <cp:lastModifiedBy>Deutsch Daniel</cp:lastModifiedBy>
  <cp:revision>15</cp:revision>
  <dcterms:created xsi:type="dcterms:W3CDTF">2021-11-21T10:50:38Z</dcterms:created>
  <dcterms:modified xsi:type="dcterms:W3CDTF">2022-01-08T16:10:20Z</dcterms:modified>
</cp:coreProperties>
</file>